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89" r:id="rId5"/>
    <p:sldId id="286" r:id="rId6"/>
    <p:sldId id="292" r:id="rId7"/>
    <p:sldId id="294" r:id="rId8"/>
    <p:sldId id="273" r:id="rId9"/>
    <p:sldId id="295" r:id="rId10"/>
    <p:sldId id="293" r:id="rId11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>
        <p:scale>
          <a:sx n="66" d="100"/>
          <a:sy n="66" d="100"/>
        </p:scale>
        <p:origin x="372" y="10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FAD56FB-7604-4B37-A5CC-AE4C912ACAB6}" type="datetime1">
              <a:rPr lang="de-DE" smtClean="0"/>
              <a:t>20.06.2021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FA8C659-3DDB-48CB-A056-6A658A161B7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57757-5D31-4264-9805-EA890747E575}" type="datetime1">
              <a:rPr lang="de-DE" smtClean="0"/>
              <a:pPr/>
              <a:t>20.06.2021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A004F4-F240-48F9-8AE1-486585C7F00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8853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9089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3538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8434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417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6026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099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rtlCol="0"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0678F2-A7B6-4AFC-B385-F728AB93DAA4}" type="datetime1">
              <a:rPr lang="de-DE" noProof="0" smtClean="0"/>
              <a:t>20.06.2021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gleich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2">
            <a:extLst>
              <a:ext uri="{FF2B5EF4-FFF2-40B4-BE49-F238E27FC236}">
                <a16:creationId xmlns:a16="http://schemas.microsoft.com/office/drawing/2014/main" id="{B74348DE-EC54-4C62-948C-0B2BF90455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15389"/>
            <a:ext cx="12188825" cy="3742611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0" name="Objekt 3">
            <a:extLst>
              <a:ext uri="{FF2B5EF4-FFF2-40B4-BE49-F238E27FC236}">
                <a16:creationId xmlns:a16="http://schemas.microsoft.com/office/drawing/2014/main" id="{2A53E879-94A1-4659-9069-ED0D6F03014D}"/>
              </a:ext>
            </a:extLst>
          </p:cNvPr>
          <p:cNvSpPr/>
          <p:nvPr userDrawn="1"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34047"/>
            <a:ext cx="5157787" cy="2755616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59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34047"/>
            <a:ext cx="5183188" cy="2755616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8069FB-7D43-45EC-9A49-5F7944631111}" type="datetime1">
              <a:rPr lang="de-DE" noProof="0" smtClean="0"/>
              <a:t>20.06.2021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75339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058674-DE2E-4A63-9CC7-43DE1F717EF2}" type="datetime1">
              <a:rPr lang="de-DE" noProof="0" smtClean="0"/>
              <a:t>20.06.2021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1BB721-C9FA-47F1-83AB-8904EB82D6E2}" type="datetime1">
              <a:rPr lang="de-DE" noProof="0" smtClean="0"/>
              <a:t>20.06.2021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F3625B-9DD6-4B51-9F86-AFCFE0AD06FB}" type="datetime1">
              <a:rPr lang="de-DE" noProof="0" smtClean="0"/>
              <a:t>20.06.2021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35CE84-6BFC-43A6-80D6-DB33BCD2463B}" type="datetime1">
              <a:rPr lang="de-DE" noProof="0" smtClean="0"/>
              <a:t>20.06.2021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543ECE-5D22-41E8-B830-7257F6762126}" type="datetime1">
              <a:rPr lang="de-DE" noProof="0" smtClean="0"/>
              <a:t>20.06.2021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E85556-01E1-432A-8C19-0DD6B7CBE672}" type="datetime1">
              <a:rPr lang="de-DE" noProof="0" smtClean="0"/>
              <a:t>20.06.2021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5CEDE8-4E55-4EFB-A969-EEE2579117B3}" type="datetime1">
              <a:rPr lang="de-DE" noProof="0" smtClean="0"/>
              <a:t>20.06.2021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D2612D-80DB-42C8-9282-75658AEE06D2}" type="datetime1">
              <a:rPr lang="de-DE" noProof="0" smtClean="0"/>
              <a:t>20.06.2021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BE633EB-A69B-4141-9B16-DC811FFC4EDE}" type="datetime1">
              <a:rPr lang="de-DE" noProof="0" smtClean="0"/>
              <a:t>20.06.2021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Boden enthält.&#10;&#10;Automatisch generierte Beschreibung">
            <a:extLst>
              <a:ext uri="{FF2B5EF4-FFF2-40B4-BE49-F238E27FC236}">
                <a16:creationId xmlns:a16="http://schemas.microsoft.com/office/drawing/2014/main" id="{231B2472-80D8-4610-9E9B-4EFE7CC4D4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Objekt 3" descr="Personen mit Dokumenten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 bwMode="ltGray"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524000" y="1505528"/>
            <a:ext cx="9144000" cy="2662036"/>
          </a:xfrm>
        </p:spPr>
        <p:txBody>
          <a:bodyPr rtlCol="0">
            <a:normAutofit fontScale="90000"/>
          </a:bodyPr>
          <a:lstStyle/>
          <a:p>
            <a:r>
              <a:rPr lang="de-DE" sz="6100" dirty="0">
                <a:solidFill>
                  <a:schemeClr val="bg1"/>
                </a:solidFill>
              </a:rPr>
              <a:t>Schrittzähler</a:t>
            </a:r>
            <a:br>
              <a:rPr lang="de-DE" sz="6100" dirty="0">
                <a:solidFill>
                  <a:schemeClr val="bg1"/>
                </a:solidFill>
              </a:rPr>
            </a:br>
            <a:r>
              <a:rPr lang="de-DE" sz="6100" dirty="0">
                <a:solidFill>
                  <a:schemeClr val="bg1"/>
                </a:solidFill>
              </a:rPr>
              <a:t>Challenge</a:t>
            </a:r>
            <a:br>
              <a:rPr lang="de-DE" sz="5000" dirty="0">
                <a:solidFill>
                  <a:schemeClr val="bg1"/>
                </a:solidFill>
              </a:rPr>
            </a:br>
            <a:r>
              <a:rPr lang="de-DE" sz="3900" dirty="0"/>
              <a:t>Sacha Vogel &amp; Janis Kneubühler</a:t>
            </a:r>
            <a:endParaRPr lang="de-DE" sz="3900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Gray">
          <a:xfrm>
            <a:off x="3827444" y="4138689"/>
            <a:ext cx="4528147" cy="882001"/>
          </a:xfrm>
          <a:noFill/>
        </p:spPr>
        <p:txBody>
          <a:bodyPr rtlCol="0" anchor="ctr" anchorCtr="0">
            <a:normAutofit/>
          </a:bodyPr>
          <a:lstStyle/>
          <a:p>
            <a:r>
              <a:rPr lang="de-DE" b="0" i="0" dirty="0">
                <a:solidFill>
                  <a:schemeClr val="bg1"/>
                </a:solidFill>
              </a:rPr>
              <a:t>M151/M152 Projekt</a:t>
            </a:r>
            <a:br>
              <a:rPr lang="de-DE" sz="2500" b="0" i="1" spc="65" dirty="0">
                <a:solidFill>
                  <a:schemeClr val="bg1"/>
                </a:solidFill>
                <a:cs typeface="Arial"/>
              </a:rPr>
            </a:br>
            <a:r>
              <a:rPr lang="de-DE" sz="2500" b="0" i="1" spc="65" dirty="0">
                <a:solidFill>
                  <a:schemeClr val="bg1"/>
                </a:solidFill>
                <a:cs typeface="Arial"/>
              </a:rPr>
              <a:t>S-INF18aL</a:t>
            </a:r>
          </a:p>
        </p:txBody>
      </p:sp>
      <p:sp>
        <p:nvSpPr>
          <p:cNvPr id="6" name="Objekt 7" descr="Beiges Rechteck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 bwMode="white">
          <a:xfrm flipV="1">
            <a:off x="2178424" y="3429000"/>
            <a:ext cx="7826188" cy="69145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2"/>
            </a:solidFill>
          </a:ln>
        </p:spPr>
        <p:txBody>
          <a:bodyPr wrap="square" lIns="0" tIns="0" rIns="0" bIns="0" rtlCol="0"/>
          <a:lstStyle/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draußen, Person, Zebrastreifen enthält.&#10;&#10;Automatisch generierte Beschreibung">
            <a:extLst>
              <a:ext uri="{FF2B5EF4-FFF2-40B4-BE49-F238E27FC236}">
                <a16:creationId xmlns:a16="http://schemas.microsoft.com/office/drawing/2014/main" id="{425FCEBC-55F2-45DC-A4BF-818BBB048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45790" cy="9059204"/>
          </a:xfrm>
          <a:prstGeom prst="rect">
            <a:avLst/>
          </a:prstGeom>
        </p:spPr>
      </p:pic>
      <p:sp>
        <p:nvSpPr>
          <p:cNvPr id="5" name="Objekt 3" descr="Beiges Rechteck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lIns="0" tIns="0" rIns="0" bIns="0" rtlCol="0"/>
          <a:lstStyle/>
          <a:p>
            <a:pPr rtl="0"/>
            <a:endParaRPr lang="de-DE" dirty="0"/>
          </a:p>
        </p:txBody>
      </p:sp>
      <p:sp>
        <p:nvSpPr>
          <p:cNvPr id="6" name="Objekt 6" descr="Blaues Rechteck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198107" y="2331086"/>
            <a:ext cx="5165558" cy="833856"/>
          </a:xfrm>
        </p:spPr>
        <p:txBody>
          <a:bodyPr rtlCol="0"/>
          <a:lstStyle/>
          <a:p>
            <a:pPr rtl="0"/>
            <a:r>
              <a:rPr lang="de-DE" dirty="0">
                <a:solidFill>
                  <a:schemeClr val="bg1"/>
                </a:solidFill>
              </a:rPr>
              <a:t>Projekt-Idee</a:t>
            </a:r>
            <a:endParaRPr lang="de-DE" dirty="0"/>
          </a:p>
        </p:txBody>
      </p:sp>
      <p:sp>
        <p:nvSpPr>
          <p:cNvPr id="7" name="Objekt 9" descr="Beiges Rechteck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 bwMode="white">
          <a:xfrm>
            <a:off x="6313932" y="3042424"/>
            <a:ext cx="28080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bg2"/>
            </a:solidFill>
          </a:ln>
        </p:spPr>
        <p:txBody>
          <a:bodyPr wrap="square" lIns="0" tIns="0" rIns="0" bIns="0" rtlCol="0"/>
          <a:lstStyle/>
          <a:p>
            <a:pPr rtl="0"/>
            <a:endParaRPr lang="de-DE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 bwMode="white">
          <a:xfrm>
            <a:off x="6188242" y="3217631"/>
            <a:ext cx="5181600" cy="16033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Büro Leute brauchen Bewegung</a:t>
            </a:r>
          </a:p>
          <a:p>
            <a:r>
              <a:rPr lang="de-DE" sz="18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Challenge motiviert Leute</a:t>
            </a:r>
          </a:p>
          <a:p>
            <a:r>
              <a:rPr lang="de-DE" sz="18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Schritte in Gruppen sammeln</a:t>
            </a:r>
          </a:p>
          <a:p>
            <a:r>
              <a:rPr lang="de-DE" sz="18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Challenge läuft eine bestimmte Zeit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5CEA27F-039E-4D64-A0D2-97FF643F59F9}"/>
              </a:ext>
            </a:extLst>
          </p:cNvPr>
          <p:cNvSpPr/>
          <p:nvPr/>
        </p:nvSpPr>
        <p:spPr>
          <a:xfrm>
            <a:off x="11363665" y="6054291"/>
            <a:ext cx="696790" cy="6914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drinnen, Decke enthält.&#10;&#10;Automatisch generierte Beschreibung">
            <a:extLst>
              <a:ext uri="{FF2B5EF4-FFF2-40B4-BE49-F238E27FC236}">
                <a16:creationId xmlns:a16="http://schemas.microsoft.com/office/drawing/2014/main" id="{D871293B-BC28-400C-B395-556C408D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9600" cy="6858000"/>
          </a:xfrm>
          <a:prstGeom prst="rect">
            <a:avLst/>
          </a:prstGeom>
        </p:spPr>
      </p:pic>
      <p:sp>
        <p:nvSpPr>
          <p:cNvPr id="8" name="Objekt 3" descr="Blaues Rechteck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 rtlCol="0"/>
          <a:lstStyle/>
          <a:p>
            <a:pPr rtl="0"/>
            <a:r>
              <a:rPr lang="de-DE" dirty="0">
                <a:solidFill>
                  <a:schemeClr val="bg1"/>
                </a:solidFill>
              </a:rPr>
              <a:t>Technologien</a:t>
            </a:r>
            <a:endParaRPr lang="de-DE" dirty="0"/>
          </a:p>
        </p:txBody>
      </p:sp>
      <p:graphicFrame>
        <p:nvGraphicFramePr>
          <p:cNvPr id="13" name="Inhaltsplatzhalter 12" descr="Tabelle">
            <a:extLst>
              <a:ext uri="{FF2B5EF4-FFF2-40B4-BE49-F238E27FC236}">
                <a16:creationId xmlns:a16="http://schemas.microsoft.com/office/drawing/2014/main" id="{1D6AB21B-0AB3-44DD-AD8E-D2EDD77DEA42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067723976"/>
              </p:ext>
            </p:extLst>
          </p:nvPr>
        </p:nvGraphicFramePr>
        <p:xfrm>
          <a:off x="859454" y="1998662"/>
          <a:ext cx="10515601" cy="4127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57238551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40817424"/>
                    </a:ext>
                  </a:extLst>
                </a:gridCol>
                <a:gridCol w="2628901">
                  <a:extLst>
                    <a:ext uri="{9D8B030D-6E8A-4147-A177-3AD203B41FA5}">
                      <a16:colId xmlns:a16="http://schemas.microsoft.com/office/drawing/2014/main" val="18356667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12468757"/>
                    </a:ext>
                  </a:extLst>
                </a:gridCol>
              </a:tblGrid>
              <a:tr h="6302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" sz="3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ill Sans MT"/>
                          <a:ea typeface="+mn-ea"/>
                          <a:cs typeface="+mn-cs"/>
                        </a:rPr>
                        <a:t>Frontend</a:t>
                      </a:r>
                      <a:endParaRPr kumimoji="0" lang="de" sz="3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ill Sans MT"/>
                          <a:ea typeface="+mn-ea"/>
                          <a:cs typeface="+mn-cs"/>
                        </a:rPr>
                        <a:t>Backend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ill Sans MT"/>
                          <a:ea typeface="+mn-ea"/>
                          <a:cs typeface="+mn-cs"/>
                        </a:rPr>
                        <a:t>Database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ill Sans MT"/>
                          <a:ea typeface="+mn-ea"/>
                          <a:cs typeface="+mn-cs"/>
                        </a:rPr>
                        <a:t>Runtime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120738"/>
                  </a:ext>
                </a:extLst>
              </a:tr>
              <a:tr h="17485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" sz="3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" sz="3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" sz="3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" sz="3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001753"/>
                  </a:ext>
                </a:extLst>
              </a:tr>
              <a:tr h="17485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" sz="3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" sz="3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" sz="3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" sz="3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317784"/>
                  </a:ext>
                </a:extLst>
              </a:tr>
            </a:tbl>
          </a:graphicData>
        </a:graphic>
      </p:graphicFrame>
      <p:sp>
        <p:nvSpPr>
          <p:cNvPr id="11" name="Objekt 5" descr="Beiges Rechteck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 flipV="1">
            <a:off x="947607" y="1278845"/>
            <a:ext cx="3301664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bg2"/>
            </a:solidFill>
          </a:ln>
        </p:spPr>
        <p:txBody>
          <a:bodyPr wrap="square" lIns="0" tIns="0" rIns="0" bIns="0" rtlCol="0"/>
          <a:lstStyle/>
          <a:p>
            <a:pPr rtl="0"/>
            <a:endParaRPr lang="de-DE" dirty="0"/>
          </a:p>
        </p:txBody>
      </p:sp>
      <p:pic>
        <p:nvPicPr>
          <p:cNvPr id="1030" name="Picture 6" descr="Angular Icon Logo PNG Transparent – Brands Logos">
            <a:extLst>
              <a:ext uri="{FF2B5EF4-FFF2-40B4-BE49-F238E27FC236}">
                <a16:creationId xmlns:a16="http://schemas.microsoft.com/office/drawing/2014/main" id="{BE3251F7-6A4A-46B5-B5BE-D19C9EC39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71963"/>
            <a:ext cx="1402883" cy="148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ühling Logo Icon - Lade PNG und Vektor kostenlos herunter">
            <a:extLst>
              <a:ext uri="{FF2B5EF4-FFF2-40B4-BE49-F238E27FC236}">
                <a16:creationId xmlns:a16="http://schemas.microsoft.com/office/drawing/2014/main" id="{3D349C8D-C49B-43B1-82E3-94D50C30C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625" y="2547850"/>
            <a:ext cx="1723875" cy="17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stgreSQL – Wikipedia">
            <a:extLst>
              <a:ext uri="{FF2B5EF4-FFF2-40B4-BE49-F238E27FC236}">
                <a16:creationId xmlns:a16="http://schemas.microsoft.com/office/drawing/2014/main" id="{7252EBD6-8E2F-4D5F-A678-DB4D19721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1" y="2573250"/>
            <a:ext cx="1723875" cy="177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cker Logos | Docker">
            <a:extLst>
              <a:ext uri="{FF2B5EF4-FFF2-40B4-BE49-F238E27FC236}">
                <a16:creationId xmlns:a16="http://schemas.microsoft.com/office/drawing/2014/main" id="{4F2681D3-9879-499F-B0EF-B71FCFFB7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68338" y="2730543"/>
            <a:ext cx="2464208" cy="142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rimeng-logo – PrimeFaces">
            <a:extLst>
              <a:ext uri="{FF2B5EF4-FFF2-40B4-BE49-F238E27FC236}">
                <a16:creationId xmlns:a16="http://schemas.microsoft.com/office/drawing/2014/main" id="{95832238-10D5-4C14-9073-62E8982B6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08" y="4377499"/>
            <a:ext cx="1565042" cy="156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367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en sitting in front of their laptop computer">
            <a:extLst>
              <a:ext uri="{FF2B5EF4-FFF2-40B4-BE49-F238E27FC236}">
                <a16:creationId xmlns:a16="http://schemas.microsoft.com/office/drawing/2014/main" id="{86CDED46-0EEE-417E-A7F1-0E8A9BCAD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55" y="-1314984"/>
            <a:ext cx="5960792" cy="893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kt 3" descr="Beiges Rechteck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lIns="0" tIns="0" rIns="0" bIns="0" rtlCol="0"/>
          <a:lstStyle/>
          <a:p>
            <a:pPr rtl="0"/>
            <a:endParaRPr lang="de-DE" dirty="0"/>
          </a:p>
        </p:txBody>
      </p:sp>
      <p:sp>
        <p:nvSpPr>
          <p:cNvPr id="6" name="Objekt 6" descr="Blaues Rechteck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198107" y="2331086"/>
            <a:ext cx="5165558" cy="833856"/>
          </a:xfrm>
        </p:spPr>
        <p:txBody>
          <a:bodyPr rtlCol="0"/>
          <a:lstStyle/>
          <a:p>
            <a:pPr rtl="0"/>
            <a:r>
              <a:rPr lang="de-DE" dirty="0">
                <a:solidFill>
                  <a:schemeClr val="bg1"/>
                </a:solidFill>
              </a:rPr>
              <a:t>Umsetzung</a:t>
            </a:r>
            <a:endParaRPr lang="de-DE" dirty="0"/>
          </a:p>
        </p:txBody>
      </p:sp>
      <p:sp>
        <p:nvSpPr>
          <p:cNvPr id="7" name="Objekt 9" descr="Beiges Rechteck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 bwMode="white">
          <a:xfrm>
            <a:off x="6313932" y="3042424"/>
            <a:ext cx="28080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bg2"/>
            </a:solidFill>
          </a:ln>
        </p:spPr>
        <p:txBody>
          <a:bodyPr wrap="square" lIns="0" tIns="0" rIns="0" bIns="0" rtlCol="0"/>
          <a:lstStyle/>
          <a:p>
            <a:pPr rtl="0"/>
            <a:endParaRPr lang="de-DE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 bwMode="white">
          <a:xfrm>
            <a:off x="6188242" y="3217631"/>
            <a:ext cx="5181600" cy="16033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Planung mit Wireframes &amp; ERD</a:t>
            </a:r>
          </a:p>
          <a:p>
            <a:r>
              <a:rPr lang="de-DE" sz="18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Projekt Setup</a:t>
            </a:r>
          </a:p>
          <a:p>
            <a:r>
              <a:rPr lang="de-DE" sz="18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Backend </a:t>
            </a:r>
            <a:r>
              <a:rPr lang="de-DE" sz="18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  <a:sym typeface="Wingdings" panose="05000000000000000000" pitchFamily="2" charset="2"/>
              </a:rPr>
              <a:t> Frontend</a:t>
            </a:r>
          </a:p>
          <a:p>
            <a:r>
              <a:rPr lang="de-DE" sz="18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  <a:sym typeface="Wingdings" panose="05000000000000000000" pitchFamily="2" charset="2"/>
              </a:rPr>
              <a:t>Design Verbesserung</a:t>
            </a:r>
            <a:endParaRPr lang="de-DE" sz="1800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  <a:p>
            <a:endParaRPr lang="de-DE" sz="1800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5CEA27F-039E-4D64-A0D2-97FF643F59F9}"/>
              </a:ext>
            </a:extLst>
          </p:cNvPr>
          <p:cNvSpPr/>
          <p:nvPr/>
        </p:nvSpPr>
        <p:spPr>
          <a:xfrm>
            <a:off x="11363665" y="6054291"/>
            <a:ext cx="696790" cy="6914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6032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person standing in front of body of water">
            <a:extLst>
              <a:ext uri="{FF2B5EF4-FFF2-40B4-BE49-F238E27FC236}">
                <a16:creationId xmlns:a16="http://schemas.microsoft.com/office/drawing/2014/main" id="{0F496A48-D086-4EC4-A4E5-A8BFC7554B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3105150"/>
            <a:ext cx="1219200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bjekt 3" descr="Blaues Rechteck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2400" y="3105151"/>
            <a:ext cx="12189600" cy="375285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pPr rtl="0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68" y="365125"/>
            <a:ext cx="10515600" cy="1325563"/>
          </a:xfrm>
        </p:spPr>
        <p:txBody>
          <a:bodyPr rtlCol="0"/>
          <a:lstStyle/>
          <a:p>
            <a:pPr rtl="0"/>
            <a:r>
              <a:rPr lang="de-DE" dirty="0"/>
              <a:t>Reflektion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3C1E99-672F-46AE-BB08-DD22B0928366}"/>
              </a:ext>
            </a:extLst>
          </p:cNvPr>
          <p:cNvSpPr>
            <a:spLocks noGrp="1"/>
          </p:cNvSpPr>
          <p:nvPr>
            <p:ph type="body" idx="1"/>
          </p:nvPr>
        </p:nvSpPr>
        <p:spPr bwMode="white">
          <a:xfrm>
            <a:off x="2153349" y="1985963"/>
            <a:ext cx="3789362" cy="823912"/>
          </a:xfrm>
        </p:spPr>
        <p:txBody>
          <a:bodyPr rtlCol="0"/>
          <a:lstStyle/>
          <a:p>
            <a:pPr rtl="0"/>
            <a:r>
              <a:rPr lang="de-DE" dirty="0"/>
              <a:t>Schwierigkeiten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8A73375-FA03-4191-8AD5-B40CD9B59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 bwMode="white"/>
        <p:txBody>
          <a:bodyPr rtlCol="0"/>
          <a:lstStyle/>
          <a:p>
            <a:pPr rtl="0"/>
            <a:r>
              <a:rPr lang="de-DE" dirty="0"/>
              <a:t>Gelungenes</a:t>
            </a:r>
          </a:p>
        </p:txBody>
      </p:sp>
      <p:sp>
        <p:nvSpPr>
          <p:cNvPr id="9" name="Objekt 5" descr="Beiges Rechteck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 flipV="1">
            <a:off x="915637" y="1300665"/>
            <a:ext cx="3584645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2"/>
            </a:solidFill>
          </a:ln>
        </p:spPr>
        <p:txBody>
          <a:bodyPr wrap="square" lIns="0" tIns="0" rIns="0" bIns="0" rtlCol="0"/>
          <a:lstStyle/>
          <a:p>
            <a:pPr rtl="0"/>
            <a:endParaRPr lang="de-DE" dirty="0"/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A5522813-E7D2-4128-AD0C-F484278E167A}"/>
              </a:ext>
            </a:extLst>
          </p:cNvPr>
          <p:cNvSpPr txBox="1">
            <a:spLocks/>
          </p:cNvSpPr>
          <p:nvPr/>
        </p:nvSpPr>
        <p:spPr bwMode="white">
          <a:xfrm>
            <a:off x="2153350" y="3530298"/>
            <a:ext cx="3789362" cy="16033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Docker</a:t>
            </a:r>
          </a:p>
          <a:p>
            <a:r>
              <a:rPr lang="de-DE" sz="18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Spring </a:t>
            </a:r>
            <a:r>
              <a:rPr lang="de-DE" sz="18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  <a:sym typeface="Wingdings" panose="05000000000000000000" pitchFamily="2" charset="2"/>
              </a:rPr>
              <a:t> </a:t>
            </a:r>
            <a:r>
              <a:rPr lang="de-DE" sz="1800" spc="-2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Flyway</a:t>
            </a:r>
            <a:endParaRPr lang="de-DE" sz="1800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  <a:p>
            <a:r>
              <a:rPr lang="de-DE" sz="18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Authentifizierung</a:t>
            </a:r>
          </a:p>
          <a:p>
            <a:endParaRPr lang="de-DE" sz="1800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21" name="Inhaltsplatzhalter 3">
            <a:extLst>
              <a:ext uri="{FF2B5EF4-FFF2-40B4-BE49-F238E27FC236}">
                <a16:creationId xmlns:a16="http://schemas.microsoft.com/office/drawing/2014/main" id="{F25C4E5E-AFE4-49F0-8DFB-0BED5D985051}"/>
              </a:ext>
            </a:extLst>
          </p:cNvPr>
          <p:cNvSpPr txBox="1">
            <a:spLocks/>
          </p:cNvSpPr>
          <p:nvPr/>
        </p:nvSpPr>
        <p:spPr bwMode="white">
          <a:xfrm>
            <a:off x="6172200" y="3530298"/>
            <a:ext cx="3789362" cy="16033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spc="-2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PrimeNg</a:t>
            </a:r>
            <a:r>
              <a:rPr lang="de-DE" sz="18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  <a:r>
              <a:rPr lang="de-DE" sz="18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  <a:sym typeface="Wingdings" panose="05000000000000000000" pitchFamily="2" charset="2"/>
              </a:rPr>
              <a:t> Charts</a:t>
            </a:r>
          </a:p>
          <a:p>
            <a:r>
              <a:rPr lang="de-DE" sz="18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  <a:sym typeface="Wingdings" panose="05000000000000000000" pitchFamily="2" charset="2"/>
              </a:rPr>
              <a:t>User Rechte</a:t>
            </a:r>
          </a:p>
          <a:p>
            <a:r>
              <a:rPr lang="de-DE" sz="18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Einfache Bedienung</a:t>
            </a:r>
          </a:p>
          <a:p>
            <a:endParaRPr lang="de-DE" sz="1800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20" name="Grafik 19" descr="Daumen-hoch-Zeichen">
            <a:extLst>
              <a:ext uri="{FF2B5EF4-FFF2-40B4-BE49-F238E27FC236}">
                <a16:creationId xmlns:a16="http://schemas.microsoft.com/office/drawing/2014/main" id="{DAE8A9DE-635A-4539-B5B6-C25FEDF1F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H="1">
            <a:off x="348968" y="2169028"/>
            <a:ext cx="914400" cy="914400"/>
          </a:xfrm>
          <a:prstGeom prst="rect">
            <a:avLst/>
          </a:prstGeom>
        </p:spPr>
      </p:pic>
      <p:pic>
        <p:nvPicPr>
          <p:cNvPr id="24" name="Grafik 23" descr="Daumen-hoch-Zeichen">
            <a:extLst>
              <a:ext uri="{FF2B5EF4-FFF2-40B4-BE49-F238E27FC236}">
                <a16:creationId xmlns:a16="http://schemas.microsoft.com/office/drawing/2014/main" id="{5200E6D3-B7CA-497B-82A2-42163C3170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27677" y="20766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19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n in white long sleeve shirt writing on white board">
            <a:extLst>
              <a:ext uri="{FF2B5EF4-FFF2-40B4-BE49-F238E27FC236}">
                <a16:creationId xmlns:a16="http://schemas.microsoft.com/office/drawing/2014/main" id="{72F3AB4B-3A56-46BA-B0EC-D94CA3FEA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1646"/>
            <a:ext cx="5823284" cy="688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kt 3" descr="Beiges Rechteck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lIns="0" tIns="0" rIns="0" bIns="0" rtlCol="0"/>
          <a:lstStyle/>
          <a:p>
            <a:pPr rtl="0"/>
            <a:endParaRPr lang="de-DE" dirty="0"/>
          </a:p>
        </p:txBody>
      </p:sp>
      <p:sp>
        <p:nvSpPr>
          <p:cNvPr id="6" name="Objekt 6" descr="Blaues Rechteck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198107" y="2331086"/>
            <a:ext cx="5165558" cy="833856"/>
          </a:xfrm>
        </p:spPr>
        <p:txBody>
          <a:bodyPr rtlCol="0"/>
          <a:lstStyle/>
          <a:p>
            <a:pPr rtl="0"/>
            <a:r>
              <a:rPr lang="de-DE" dirty="0">
                <a:solidFill>
                  <a:schemeClr val="bg1"/>
                </a:solidFill>
              </a:rPr>
              <a:t>Verbesserungspotential</a:t>
            </a:r>
            <a:endParaRPr lang="de-DE" dirty="0"/>
          </a:p>
        </p:txBody>
      </p:sp>
      <p:sp>
        <p:nvSpPr>
          <p:cNvPr id="7" name="Objekt 9" descr="Beiges Rechteck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 bwMode="white">
          <a:xfrm flipV="1">
            <a:off x="6313931" y="2993457"/>
            <a:ext cx="4774371" cy="48967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bg2"/>
            </a:solidFill>
          </a:ln>
        </p:spPr>
        <p:txBody>
          <a:bodyPr wrap="square" lIns="0" tIns="0" rIns="0" bIns="0" rtlCol="0"/>
          <a:lstStyle/>
          <a:p>
            <a:pPr rtl="0"/>
            <a:endParaRPr lang="de-DE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 bwMode="white">
          <a:xfrm>
            <a:off x="6188242" y="3217631"/>
            <a:ext cx="5181600" cy="16033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Zeitmanagement</a:t>
            </a:r>
          </a:p>
          <a:p>
            <a:pPr lvl="1"/>
            <a:r>
              <a:rPr lang="de-DE" sz="18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Mehr Zeit in Planung investieren</a:t>
            </a:r>
          </a:p>
          <a:p>
            <a:pPr lvl="1"/>
            <a:r>
              <a:rPr lang="de-DE" sz="18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Start nicht hinauszögern</a:t>
            </a:r>
          </a:p>
          <a:p>
            <a:r>
              <a:rPr lang="de-DE" sz="18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Absprache zu zweit</a:t>
            </a:r>
          </a:p>
          <a:p>
            <a:endParaRPr lang="de-DE" sz="1800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5CEA27F-039E-4D64-A0D2-97FF643F59F9}"/>
              </a:ext>
            </a:extLst>
          </p:cNvPr>
          <p:cNvSpPr/>
          <p:nvPr/>
        </p:nvSpPr>
        <p:spPr>
          <a:xfrm>
            <a:off x="11363665" y="6054291"/>
            <a:ext cx="696790" cy="6914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0146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rinnen, Wand enthält.&#10;&#10;Automatisch generierte Beschreibung">
            <a:extLst>
              <a:ext uri="{FF2B5EF4-FFF2-40B4-BE49-F238E27FC236}">
                <a16:creationId xmlns:a16="http://schemas.microsoft.com/office/drawing/2014/main" id="{3C716FE7-ABD2-4651-9190-F8735A5C4D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jekt 3" descr="Personen mit Dokumenten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 bwMode="ltGray">
          <a:xfrm>
            <a:off x="-3212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524000" y="1505528"/>
            <a:ext cx="9144000" cy="2662036"/>
          </a:xfrm>
        </p:spPr>
        <p:txBody>
          <a:bodyPr rtlCol="0">
            <a:normAutofit/>
          </a:bodyPr>
          <a:lstStyle/>
          <a:p>
            <a:r>
              <a:rPr lang="de-DE" sz="6100" dirty="0">
                <a:solidFill>
                  <a:schemeClr val="bg1"/>
                </a:solidFill>
              </a:rPr>
              <a:t>Demo</a:t>
            </a:r>
            <a:br>
              <a:rPr lang="de-DE" sz="5000" dirty="0">
                <a:solidFill>
                  <a:schemeClr val="bg1"/>
                </a:solidFill>
              </a:rPr>
            </a:br>
            <a:endParaRPr lang="de-DE" sz="3900" dirty="0">
              <a:solidFill>
                <a:schemeClr val="bg1"/>
              </a:solidFill>
            </a:endParaRPr>
          </a:p>
        </p:txBody>
      </p:sp>
      <p:sp>
        <p:nvSpPr>
          <p:cNvPr id="6" name="Objekt 7" descr="Beiges Rechteck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 bwMode="white">
          <a:xfrm flipV="1">
            <a:off x="2178424" y="3429000"/>
            <a:ext cx="7826188" cy="69145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2"/>
            </a:solidFill>
          </a:ln>
        </p:spPr>
        <p:txBody>
          <a:bodyPr wrap="square" lIns="0" tIns="0" rIns="0" bIns="0" rtlCol="0"/>
          <a:lstStyle/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3024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5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8158_TF23188392.potx" id="{491663CB-F0E4-4201-AC1C-AA0BC0866660}" vid="{6439C94A-67C5-4FE0-9CCF-BDC634779B69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1946EF-A3EA-4ECB-8D9A-56C36FFF40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Verkaufspräsentation für professionelle Dienstleistungen</Template>
  <TotalTime>0</TotalTime>
  <Words>87</Words>
  <Application>Microsoft Office PowerPoint</Application>
  <PresentationFormat>Breitbild</PresentationFormat>
  <Paragraphs>39</Paragraphs>
  <Slides>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Arial</vt:lpstr>
      <vt:lpstr>Arial </vt:lpstr>
      <vt:lpstr>Calibri</vt:lpstr>
      <vt:lpstr>Gill Sans MT</vt:lpstr>
      <vt:lpstr>Office-Design</vt:lpstr>
      <vt:lpstr>Schrittzähler Challenge Sacha Vogel &amp; Janis Kneubühler</vt:lpstr>
      <vt:lpstr>Projekt-Idee</vt:lpstr>
      <vt:lpstr>Technologien</vt:lpstr>
      <vt:lpstr>Umsetzung</vt:lpstr>
      <vt:lpstr>Reflektion</vt:lpstr>
      <vt:lpstr>Verbesserungspotential</vt:lpstr>
      <vt:lpstr>Demo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Schrittzähler Challenge Sacha Vogel &amp; Janis Kneubühler</dc:title>
  <dc:creator>BBZW-Emmen;BBZW-Sursee; Kneubuehler Janis</dc:creator>
  <cp:lastModifiedBy>BBZW-Emmen;BBZW-Sursee; Kneubuehler Janis</cp:lastModifiedBy>
  <cp:revision>15</cp:revision>
  <dcterms:created xsi:type="dcterms:W3CDTF">2021-06-20T10:45:48Z</dcterms:created>
  <dcterms:modified xsi:type="dcterms:W3CDTF">2021-06-20T13:29:59Z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